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s/slide19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3708" r:id="rId1"/>
  </p:sldMasterIdLst>
  <p:sldIdLst>
    <p:sldId id="256" r:id="rId2"/>
    <p:sldId id="257" r:id="rId3"/>
    <p:sldId id="258" r:id="rId4"/>
    <p:sldId id="268" r:id="rId5"/>
    <p:sldId id="260" r:id="rId6"/>
    <p:sldId id="274" r:id="rId7"/>
    <p:sldId id="261" r:id="rId8"/>
    <p:sldId id="265" r:id="rId9"/>
    <p:sldId id="269" r:id="rId10"/>
    <p:sldId id="270" r:id="rId11"/>
    <p:sldId id="266" r:id="rId12"/>
    <p:sldId id="278" r:id="rId13"/>
    <p:sldId id="276" r:id="rId14"/>
    <p:sldId id="259" r:id="rId15"/>
    <p:sldId id="267" r:id="rId16"/>
    <p:sldId id="262" r:id="rId17"/>
    <p:sldId id="277" r:id="rId18"/>
    <p:sldId id="263" r:id="rId19"/>
    <p:sldId id="275" r:id="rId20"/>
    <p:sldId id="264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B16136"/>
    <a:srgbClr val="724133"/>
    <a:srgbClr val="75BC5C"/>
    <a:srgbClr val="75765C"/>
    <a:srgbClr val="D8BCAC"/>
  </p:clrMru>
  <p:extLst>
    <p:ext uri="{E76CE94A-603C-4142-B9EB-6D1370010A27}">
      <p14:discardImageEditDat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 vertBarState="maximized">
    <p:restoredLeft sz="15591" autoAdjust="0"/>
    <p:restoredTop sz="94637" autoAdjust="0"/>
  </p:normalViewPr>
  <p:slideViewPr>
    <p:cSldViewPr>
      <p:cViewPr>
        <p:scale>
          <a:sx n="150" d="100"/>
          <a:sy n="150" d="100"/>
        </p:scale>
        <p:origin x="-928" y="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36" y="12246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92272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56257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8077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8676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736448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35585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770347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324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2503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599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502843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36036-F474-48E0-A24A-181611BFA53E}" type="datetimeFigureOut">
              <a:rPr lang="en-US" smtClean="0"/>
              <a:pPr/>
              <a:t>3/11/13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EFDAD-9DE6-41CD-AAFA-EC5A9F1C10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01312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l="-21000" r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1219200"/>
            <a:ext cx="4114800" cy="29718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  <a:t>Project</a:t>
            </a:r>
            <a:b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</a:br>
            <a: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  <a:t>Brave</a:t>
            </a:r>
            <a:b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</a:br>
            <a: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  <a:t>New</a:t>
            </a:r>
            <a:b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</a:br>
            <a:r>
              <a:rPr lang="en-US" dirty="0" smtClean="0">
                <a:solidFill>
                  <a:srgbClr val="D8BCAC"/>
                </a:solidFill>
                <a:latin typeface="Century Gothic" pitchFamily="34" charset="0"/>
              </a:rPr>
              <a:t>World</a:t>
            </a:r>
            <a:endParaRPr lang="en-US" dirty="0">
              <a:solidFill>
                <a:srgbClr val="D8BCAC"/>
              </a:solidFill>
              <a:latin typeface="Century Gothic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4191000"/>
            <a:ext cx="5715000" cy="1219200"/>
          </a:xfrm>
        </p:spPr>
        <p:txBody>
          <a:bodyPr>
            <a:normAutofit/>
          </a:bodyPr>
          <a:lstStyle/>
          <a:p>
            <a:pPr algn="l"/>
            <a:r>
              <a:rPr lang="en-US" sz="1800" i="1" dirty="0">
                <a:solidFill>
                  <a:srgbClr val="B16136"/>
                </a:solidFill>
                <a:latin typeface="Century Gothic" pitchFamily="34" charset="0"/>
              </a:rPr>
              <a:t>An Exploration of Robotic </a:t>
            </a:r>
            <a:r>
              <a:rPr lang="en-US" sz="1800" i="1" dirty="0" smtClean="0">
                <a:solidFill>
                  <a:srgbClr val="B16136"/>
                </a:solidFill>
                <a:latin typeface="Century Gothic" pitchFamily="34" charset="0"/>
              </a:rPr>
              <a:t>Scouting</a:t>
            </a:r>
          </a:p>
          <a:p>
            <a:pPr algn="l"/>
            <a:r>
              <a:rPr lang="en-US" sz="1800" i="1" dirty="0" smtClean="0">
                <a:solidFill>
                  <a:srgbClr val="B16136"/>
                </a:solidFill>
                <a:latin typeface="Century Gothic" pitchFamily="34" charset="0"/>
              </a:rPr>
              <a:t>and </a:t>
            </a:r>
            <a:r>
              <a:rPr lang="en-US" sz="1800" i="1" dirty="0">
                <a:solidFill>
                  <a:srgbClr val="B16136"/>
                </a:solidFill>
                <a:latin typeface="Century Gothic" pitchFamily="34" charset="0"/>
              </a:rPr>
              <a:t>Communication Techniques in </a:t>
            </a:r>
            <a:endParaRPr lang="en-US" sz="1800" i="1" dirty="0" smtClean="0">
              <a:solidFill>
                <a:srgbClr val="B16136"/>
              </a:solidFill>
              <a:latin typeface="Century Gothic" pitchFamily="34" charset="0"/>
            </a:endParaRPr>
          </a:p>
          <a:p>
            <a:pPr algn="l"/>
            <a:r>
              <a:rPr lang="en-US" sz="1800" i="1" dirty="0" smtClean="0">
                <a:solidFill>
                  <a:srgbClr val="B16136"/>
                </a:solidFill>
                <a:latin typeface="Century Gothic" pitchFamily="34" charset="0"/>
              </a:rPr>
              <a:t>Swarm vs. Search Party Paradigms</a:t>
            </a:r>
            <a:endParaRPr lang="en-US" sz="1800" dirty="0">
              <a:solidFill>
                <a:srgbClr val="B16136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6211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Brain Structure</a:t>
            </a:r>
            <a:endParaRPr lang="en-US" dirty="0" smtClean="0">
              <a:solidFill>
                <a:srgbClr val="75765C"/>
              </a:solidFill>
            </a:endParaRP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Short Term Memory (STM): a score that evaluates </a:t>
            </a:r>
            <a:r>
              <a:rPr lang="en-US" dirty="0" smtClean="0">
                <a:solidFill>
                  <a:srgbClr val="75765C"/>
                </a:solidFill>
              </a:rPr>
              <a:t>how recently a particular cue was seen, and atrophies over time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Long Term Memory (LTM): if a cue was recently seen (nonzero STM for a particular cue)…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…and a resource is found, positively associate that STM cue with finding a resource (LTM increases for cue)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…and no resource is found, begin to negatively associate that STM cue with </a:t>
            </a:r>
            <a:r>
              <a:rPr lang="en-US" dirty="0" smtClean="0">
                <a:solidFill>
                  <a:srgbClr val="75765C"/>
                </a:solidFill>
              </a:rPr>
              <a:t>finding a resource (LTM slowly decreases for cue)</a:t>
            </a:r>
            <a:endParaRPr lang="en-US" dirty="0" smtClean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0748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Communication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Requires sufficient proximity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Each other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Home Base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Transfer learned associations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Between environmental cues and </a:t>
            </a:r>
            <a:r>
              <a:rPr lang="en-US" dirty="0" smtClean="0">
                <a:solidFill>
                  <a:srgbClr val="75765C"/>
                </a:solidFill>
              </a:rPr>
              <a:t>resources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The communicating </a:t>
            </a:r>
            <a:r>
              <a:rPr lang="en-US" dirty="0" err="1" smtClean="0">
                <a:solidFill>
                  <a:srgbClr val="75765C"/>
                </a:solidFill>
              </a:rPr>
              <a:t>bot</a:t>
            </a:r>
            <a:r>
              <a:rPr lang="en-US" dirty="0" smtClean="0">
                <a:solidFill>
                  <a:srgbClr val="75765C"/>
                </a:solidFill>
              </a:rPr>
              <a:t> with the higher confidence in a learned association (higher LTM value for that cue) is more influential in the communication weighting</a:t>
            </a:r>
            <a:endParaRPr lang="en-US" dirty="0" smtClean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4801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Completed Development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None/>
            </a:pPr>
            <a:r>
              <a:rPr lang="en-US" dirty="0" smtClean="0">
                <a:solidFill>
                  <a:srgbClr val="75765C"/>
                </a:solidFill>
              </a:rPr>
              <a:t>0.  Random scouting [Baseline performance]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</a:t>
            </a:r>
            <a:r>
              <a:rPr lang="en-US" dirty="0" smtClean="0">
                <a:solidFill>
                  <a:srgbClr val="75765C"/>
                </a:solidFill>
              </a:rPr>
              <a:t>mark found resources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</a:t>
            </a:r>
            <a:r>
              <a:rPr lang="en-US" dirty="0" smtClean="0">
                <a:solidFill>
                  <a:srgbClr val="75765C"/>
                </a:solidFill>
              </a:rPr>
              <a:t> can recharge at base but will not actively seek it if they need to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explore individually</a:t>
            </a:r>
            <a:endParaRPr lang="en-US" dirty="0">
              <a:solidFill>
                <a:srgbClr val="75765C"/>
              </a:solidFill>
            </a:endParaRPr>
          </a:p>
          <a:p>
            <a:pPr lvl="1"/>
            <a:r>
              <a:rPr lang="en-US" dirty="0">
                <a:solidFill>
                  <a:srgbClr val="75765C"/>
                </a:solidFill>
              </a:rPr>
              <a:t>No communication between </a:t>
            </a:r>
            <a:r>
              <a:rPr lang="en-US" dirty="0" smtClean="0">
                <a:solidFill>
                  <a:srgbClr val="75765C"/>
                </a:solidFill>
              </a:rPr>
              <a:t>scouts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771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Completed Development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75765C"/>
                </a:solidFill>
              </a:rPr>
              <a:t>Non-communicating Swarm [</a:t>
            </a:r>
            <a:r>
              <a:rPr lang="en-US" dirty="0" smtClean="0">
                <a:solidFill>
                  <a:srgbClr val="75765C"/>
                </a:solidFill>
              </a:rPr>
              <a:t>Control]</a:t>
            </a:r>
            <a:endParaRPr lang="en-US" dirty="0" smtClean="0">
              <a:solidFill>
                <a:srgbClr val="75765C"/>
              </a:solidFill>
            </a:endParaRPr>
          </a:p>
          <a:p>
            <a:pPr lvl="1"/>
            <a:r>
              <a:rPr lang="en-US" b="1" i="1" dirty="0" smtClean="0">
                <a:solidFill>
                  <a:srgbClr val="75765C"/>
                </a:solidFill>
              </a:rPr>
              <a:t>Scouts use Long Term Memory and Short Term Memory to create associations between resources and cues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mark found resources</a:t>
            </a:r>
          </a:p>
          <a:p>
            <a:pPr lvl="1"/>
            <a:r>
              <a:rPr lang="en-US" b="1" i="1" dirty="0" smtClean="0">
                <a:solidFill>
                  <a:srgbClr val="75765C"/>
                </a:solidFill>
              </a:rPr>
              <a:t>Scouts</a:t>
            </a:r>
            <a:r>
              <a:rPr lang="en-US" b="1" i="1" dirty="0" smtClean="0">
                <a:solidFill>
                  <a:srgbClr val="75765C"/>
                </a:solidFill>
              </a:rPr>
              <a:t> willfully return to base to charge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explore individually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No </a:t>
            </a:r>
            <a:r>
              <a:rPr lang="en-US" dirty="0">
                <a:solidFill>
                  <a:srgbClr val="75765C"/>
                </a:solidFill>
              </a:rPr>
              <a:t>communication between </a:t>
            </a:r>
            <a:r>
              <a:rPr lang="en-US" dirty="0" smtClean="0">
                <a:solidFill>
                  <a:srgbClr val="75765C"/>
                </a:solidFill>
              </a:rPr>
              <a:t>scouts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771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Completed Development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 smtClean="0">
                <a:solidFill>
                  <a:srgbClr val="75765C"/>
                </a:solidFill>
              </a:rPr>
              <a:t>Non-communicating Swarm with Location Memory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use Long Term Memory and Short Term Memory to create associations between resources and cues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mark found resources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</a:t>
            </a:r>
            <a:r>
              <a:rPr lang="en-US" dirty="0" smtClean="0">
                <a:solidFill>
                  <a:srgbClr val="75765C"/>
                </a:solidFill>
              </a:rPr>
              <a:t> willfully return </a:t>
            </a:r>
            <a:r>
              <a:rPr lang="en-US" dirty="0" smtClean="0">
                <a:solidFill>
                  <a:srgbClr val="75765C"/>
                </a:solidFill>
              </a:rPr>
              <a:t>to base </a:t>
            </a:r>
            <a:r>
              <a:rPr lang="en-US" dirty="0">
                <a:solidFill>
                  <a:srgbClr val="75765C"/>
                </a:solidFill>
              </a:rPr>
              <a:t>to </a:t>
            </a:r>
            <a:r>
              <a:rPr lang="en-US" dirty="0" smtClean="0">
                <a:solidFill>
                  <a:srgbClr val="75765C"/>
                </a:solidFill>
              </a:rPr>
              <a:t>charge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Scouts explore individually</a:t>
            </a:r>
          </a:p>
          <a:p>
            <a:pPr lvl="1"/>
            <a:r>
              <a:rPr lang="en-US" b="1" i="1" dirty="0" smtClean="0">
                <a:solidFill>
                  <a:srgbClr val="75765C"/>
                </a:solidFill>
              </a:rPr>
              <a:t>Scouts remember their last location before going to </a:t>
            </a:r>
            <a:r>
              <a:rPr lang="en-US" b="1" i="1" dirty="0" smtClean="0">
                <a:solidFill>
                  <a:srgbClr val="75765C"/>
                </a:solidFill>
              </a:rPr>
              <a:t>charge, and return to that location afterwards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No communication between </a:t>
            </a:r>
            <a:r>
              <a:rPr lang="en-US" dirty="0" smtClean="0">
                <a:solidFill>
                  <a:srgbClr val="75765C"/>
                </a:solidFill>
              </a:rPr>
              <a:t>scouts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76470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Experiments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All experiments consist of: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10 trials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5 minutes each</a:t>
            </a:r>
          </a:p>
          <a:p>
            <a:endParaRPr lang="en-US" dirty="0">
              <a:solidFill>
                <a:srgbClr val="75765C"/>
              </a:solidFill>
            </a:endParaRPr>
          </a:p>
          <a:p>
            <a:r>
              <a:rPr lang="en-US" dirty="0" smtClean="0">
                <a:solidFill>
                  <a:srgbClr val="75765C"/>
                </a:solidFill>
              </a:rPr>
              <a:t>Experiment 1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Random resource discovery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Experiment 2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Neural net resource discovery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Experiment 3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Neural net resource discovery with location memory</a:t>
            </a:r>
          </a:p>
          <a:p>
            <a:pPr lvl="1"/>
            <a:endParaRPr lang="en-US" dirty="0" smtClean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8348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Results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371600"/>
          <a:ext cx="7010401" cy="48867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83361"/>
                <a:gridCol w="2097693"/>
                <a:gridCol w="2429347"/>
              </a:tblGrid>
              <a:tr h="49754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75765C"/>
                          </a:solidFill>
                        </a:rPr>
                        <a:t>Experiment </a:t>
                      </a:r>
                    </a:p>
                    <a:p>
                      <a:pPr algn="ctr"/>
                      <a:r>
                        <a:rPr lang="en-US" sz="2400" b="1" dirty="0" smtClean="0">
                          <a:solidFill>
                            <a:srgbClr val="75765C"/>
                          </a:solidFill>
                        </a:rPr>
                        <a:t>(</a:t>
                      </a:r>
                      <a:r>
                        <a:rPr lang="en-US" sz="2400" b="1" dirty="0" err="1" smtClean="0">
                          <a:solidFill>
                            <a:srgbClr val="75765C"/>
                          </a:solidFill>
                        </a:rPr>
                        <a:t>n</a:t>
                      </a:r>
                      <a:r>
                        <a:rPr lang="en-US" sz="2400" b="1" dirty="0" smtClean="0">
                          <a:solidFill>
                            <a:srgbClr val="75765C"/>
                          </a:solidFill>
                        </a:rPr>
                        <a:t> = 10)</a:t>
                      </a:r>
                      <a:endParaRPr lang="en-US" sz="2400" b="1" dirty="0"/>
                    </a:p>
                  </a:txBody>
                  <a:tcPr marL="122683" marR="122683" marT="61342" marB="6134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Mean Resources</a:t>
                      </a:r>
                      <a:endParaRPr lang="en-US" sz="2400" b="1" dirty="0"/>
                    </a:p>
                  </a:txBody>
                  <a:tcPr marL="122683" marR="122683" marT="61342" marB="6134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SD of Resources</a:t>
                      </a:r>
                      <a:endParaRPr lang="en-US" sz="2400" b="1" dirty="0"/>
                    </a:p>
                  </a:txBody>
                  <a:tcPr marL="122683" marR="122683" marT="61342" marB="61342"/>
                </a:tc>
              </a:tr>
              <a:tr h="122683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Experiment 1 (Completely random)</a:t>
                      </a:r>
                      <a:endParaRPr lang="en-US" sz="2400" dirty="0"/>
                    </a:p>
                  </a:txBody>
                  <a:tcPr marL="122683" marR="122683" marT="61342" marB="6134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5.90</a:t>
                      </a:r>
                      <a:endParaRPr lang="en-US" sz="2400" dirty="0"/>
                    </a:p>
                  </a:txBody>
                  <a:tcPr marL="122683" marR="122683" marT="61342" marB="6134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2.28</a:t>
                      </a:r>
                      <a:endParaRPr lang="en-US" sz="2400" dirty="0"/>
                    </a:p>
                  </a:txBody>
                  <a:tcPr marL="122683" marR="122683" marT="61342" marB="61342"/>
                </a:tc>
              </a:tr>
              <a:tr h="85878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Experiment 2 (Neural Net alone)</a:t>
                      </a:r>
                      <a:endParaRPr lang="en-US" sz="2400" dirty="0"/>
                    </a:p>
                  </a:txBody>
                  <a:tcPr marL="122683" marR="122683" marT="61342" marB="6134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8.80</a:t>
                      </a:r>
                      <a:endParaRPr lang="en-US" sz="2400" dirty="0"/>
                    </a:p>
                  </a:txBody>
                  <a:tcPr marL="122683" marR="122683" marT="61342" marB="6134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2.04</a:t>
                      </a:r>
                      <a:endParaRPr lang="en-US" sz="2400" dirty="0"/>
                    </a:p>
                  </a:txBody>
                  <a:tcPr marL="122683" marR="122683" marT="61342" marB="61342"/>
                </a:tc>
              </a:tr>
              <a:tr h="122683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Experiment 3 (Neural</a:t>
                      </a:r>
                      <a:r>
                        <a:rPr lang="en-US" sz="2400" baseline="0" dirty="0" smtClean="0">
                          <a:solidFill>
                            <a:srgbClr val="75765C"/>
                          </a:solidFill>
                        </a:rPr>
                        <a:t> Net + Location Memory)</a:t>
                      </a:r>
                      <a:endParaRPr lang="en-US" sz="2400" dirty="0"/>
                    </a:p>
                  </a:txBody>
                  <a:tcPr marL="122683" marR="122683" marT="61342" marB="6134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11.50</a:t>
                      </a:r>
                      <a:endParaRPr lang="en-US" sz="2400" dirty="0"/>
                    </a:p>
                  </a:txBody>
                  <a:tcPr marL="122683" marR="122683" marT="61342" marB="6134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75765C"/>
                          </a:solidFill>
                        </a:rPr>
                        <a:t>2.51</a:t>
                      </a:r>
                      <a:endParaRPr lang="en-US" sz="2400" dirty="0"/>
                    </a:p>
                  </a:txBody>
                  <a:tcPr marL="122683" marR="122683" marT="61342" marB="61342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0348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Future Directions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Communication: scouts will share what they’ve learned and hypothetically find resources more quickly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Structured </a:t>
            </a:r>
            <a:r>
              <a:rPr lang="en-US" dirty="0" smtClean="0">
                <a:solidFill>
                  <a:srgbClr val="75765C"/>
                </a:solidFill>
              </a:rPr>
              <a:t>search </a:t>
            </a:r>
            <a:r>
              <a:rPr lang="en-US" dirty="0" smtClean="0">
                <a:solidFill>
                  <a:srgbClr val="75765C"/>
                </a:solidFill>
              </a:rPr>
              <a:t>parties: scouts move as a group and periodically branch off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Home </a:t>
            </a:r>
            <a:r>
              <a:rPr lang="en-US" dirty="0" smtClean="0">
                <a:solidFill>
                  <a:srgbClr val="75765C"/>
                </a:solidFill>
              </a:rPr>
              <a:t>Base </a:t>
            </a:r>
            <a:r>
              <a:rPr lang="en-US" dirty="0" smtClean="0">
                <a:solidFill>
                  <a:srgbClr val="75765C"/>
                </a:solidFill>
              </a:rPr>
              <a:t>communication: home base can communicate like a scout</a:t>
            </a:r>
          </a:p>
          <a:p>
            <a:r>
              <a:rPr lang="en-US" smtClean="0">
                <a:solidFill>
                  <a:srgbClr val="75765C"/>
                </a:solidFill>
              </a:rPr>
              <a:t>Mining</a:t>
            </a:r>
            <a:r>
              <a:rPr lang="en-US" dirty="0" smtClean="0">
                <a:solidFill>
                  <a:srgbClr val="75765C"/>
                </a:solidFill>
              </a:rPr>
              <a:t>: dependent variable is how much of a resource the scouts can mine</a:t>
            </a:r>
          </a:p>
          <a:p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1683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Discussion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92500"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Difficulties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Neural net design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Weighting of Short Term Memory on Long Term Memory </a:t>
            </a:r>
            <a:r>
              <a:rPr lang="en-US" dirty="0" smtClean="0">
                <a:solidFill>
                  <a:srgbClr val="75765C"/>
                </a:solidFill>
              </a:rPr>
              <a:t>changes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STM and LTM atrophy weights</a:t>
            </a:r>
            <a:endParaRPr lang="en-US" dirty="0" smtClean="0">
              <a:solidFill>
                <a:srgbClr val="75765C"/>
              </a:solidFill>
            </a:endParaRP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StarCraft II Map </a:t>
            </a:r>
            <a:r>
              <a:rPr lang="en-US" dirty="0" smtClean="0">
                <a:solidFill>
                  <a:srgbClr val="75765C"/>
                </a:solidFill>
              </a:rPr>
              <a:t>Editor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Need to use creative means of accomplishing neural net</a:t>
            </a:r>
            <a:endParaRPr lang="en-US" dirty="0" smtClean="0">
              <a:solidFill>
                <a:srgbClr val="75765C"/>
              </a:solidFill>
            </a:endParaRP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Using Long Term Memory to influence movement </a:t>
            </a:r>
            <a:r>
              <a:rPr lang="en-US" dirty="0" smtClean="0">
                <a:solidFill>
                  <a:srgbClr val="75765C"/>
                </a:solidFill>
              </a:rPr>
              <a:t>direction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Trending towards a cue = reducing probability of moving away from it by strength of LTM association</a:t>
            </a:r>
            <a:endParaRPr lang="en-US" dirty="0" smtClean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2566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Demo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7006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Overview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Scenario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Environment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Animat Design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Experiments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Results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75765C"/>
                </a:solidFill>
              </a:rPr>
              <a:t>Discussion</a:t>
            </a:r>
          </a:p>
          <a:p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2595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71984" y="1246287"/>
            <a:ext cx="829101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B16136"/>
                </a:solidFill>
              </a:rPr>
              <a:t>Andrew </a:t>
            </a:r>
            <a:r>
              <a:rPr lang="en-US" sz="3600" dirty="0" smtClean="0">
                <a:solidFill>
                  <a:srgbClr val="B16136"/>
                </a:solidFill>
              </a:rPr>
              <a:t>Forney</a:t>
            </a:r>
            <a:endParaRPr lang="en-US" sz="3600" dirty="0">
              <a:solidFill>
                <a:srgbClr val="B16136"/>
              </a:solidFill>
            </a:endParaRPr>
          </a:p>
          <a:p>
            <a:pPr algn="ctr"/>
            <a:r>
              <a:rPr lang="en-US" sz="3600" dirty="0">
                <a:solidFill>
                  <a:srgbClr val="B16136"/>
                </a:solidFill>
              </a:rPr>
              <a:t>Ben </a:t>
            </a:r>
            <a:r>
              <a:rPr lang="en-US" sz="3600" dirty="0" smtClean="0">
                <a:solidFill>
                  <a:srgbClr val="B16136"/>
                </a:solidFill>
              </a:rPr>
              <a:t>Harounian</a:t>
            </a:r>
            <a:endParaRPr lang="en-US" sz="3600" dirty="0">
              <a:solidFill>
                <a:srgbClr val="B16136"/>
              </a:solidFill>
            </a:endParaRPr>
          </a:p>
          <a:p>
            <a:pPr algn="ctr"/>
            <a:r>
              <a:rPr lang="en-US" sz="3600" dirty="0">
                <a:solidFill>
                  <a:srgbClr val="B16136"/>
                </a:solidFill>
              </a:rPr>
              <a:t>{benh|forns}@cs.ucla.edu</a:t>
            </a:r>
          </a:p>
          <a:p>
            <a:pPr algn="ctr"/>
            <a:r>
              <a:rPr lang="en-US" sz="3600" dirty="0">
                <a:solidFill>
                  <a:srgbClr val="B16136"/>
                </a:solidFill>
              </a:rPr>
              <a:t>UCLA Computer Science 263C Winter 2013</a:t>
            </a:r>
          </a:p>
          <a:p>
            <a:pPr algn="ctr"/>
            <a:r>
              <a:rPr lang="en-US" sz="3600" dirty="0">
                <a:solidFill>
                  <a:srgbClr val="B16136"/>
                </a:solidFill>
              </a:rPr>
              <a:t>Professor Michael Dyer</a:t>
            </a:r>
          </a:p>
          <a:p>
            <a:pPr algn="ctr"/>
            <a:r>
              <a:rPr lang="en-US" sz="3600" dirty="0" smtClean="0">
                <a:solidFill>
                  <a:srgbClr val="B16136"/>
                </a:solidFill>
              </a:rPr>
              <a:t>Tuesday March 12, 2013</a:t>
            </a:r>
          </a:p>
          <a:p>
            <a:pPr algn="ctr"/>
            <a:endParaRPr lang="en-US" sz="3600" dirty="0">
              <a:solidFill>
                <a:srgbClr val="B16136"/>
              </a:solidFill>
            </a:endParaRPr>
          </a:p>
          <a:p>
            <a:pPr algn="ctr"/>
            <a:r>
              <a:rPr lang="en-US" sz="3600" dirty="0" smtClean="0">
                <a:solidFill>
                  <a:srgbClr val="B16136"/>
                </a:solidFill>
              </a:rPr>
              <a:t>Special Thanks:</a:t>
            </a:r>
          </a:p>
          <a:p>
            <a:pPr algn="ctr"/>
            <a:r>
              <a:rPr lang="en-US" sz="3600" dirty="0" smtClean="0">
                <a:solidFill>
                  <a:srgbClr val="B16136"/>
                </a:solidFill>
              </a:rPr>
              <a:t>Blizzard</a:t>
            </a:r>
            <a:endParaRPr lang="en-US" sz="3600" dirty="0">
              <a:solidFill>
                <a:srgbClr val="B161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4505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Scenario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Efforts for robotic exploration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Need effective </a:t>
            </a:r>
            <a:r>
              <a:rPr lang="en-US" dirty="0">
                <a:solidFill>
                  <a:srgbClr val="75765C"/>
                </a:solidFill>
              </a:rPr>
              <a:t>techniques for exploring, assessing, and </a:t>
            </a:r>
            <a:r>
              <a:rPr lang="en-US" dirty="0" smtClean="0">
                <a:solidFill>
                  <a:srgbClr val="75765C"/>
                </a:solidFill>
              </a:rPr>
              <a:t>colonizing distant planets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We seek </a:t>
            </a:r>
            <a:r>
              <a:rPr lang="en-US" dirty="0">
                <a:solidFill>
                  <a:srgbClr val="75765C"/>
                </a:solidFill>
              </a:rPr>
              <a:t>to explore the explorers by ranking various robotic scouting </a:t>
            </a:r>
            <a:r>
              <a:rPr lang="en-US" dirty="0" smtClean="0">
                <a:solidFill>
                  <a:srgbClr val="75765C"/>
                </a:solidFill>
              </a:rPr>
              <a:t>techniques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Efficiency (</a:t>
            </a:r>
            <a:r>
              <a:rPr lang="en-US" dirty="0">
                <a:solidFill>
                  <a:srgbClr val="75765C"/>
                </a:solidFill>
              </a:rPr>
              <a:t>speed of finding vital </a:t>
            </a:r>
            <a:r>
              <a:rPr lang="en-US" dirty="0" smtClean="0">
                <a:solidFill>
                  <a:srgbClr val="75765C"/>
                </a:solidFill>
              </a:rPr>
              <a:t>resources)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R</a:t>
            </a:r>
            <a:r>
              <a:rPr lang="en-US" dirty="0" smtClean="0">
                <a:solidFill>
                  <a:srgbClr val="75765C"/>
                </a:solidFill>
              </a:rPr>
              <a:t>obustness </a:t>
            </a:r>
            <a:r>
              <a:rPr lang="en-US" dirty="0">
                <a:solidFill>
                  <a:srgbClr val="75765C"/>
                </a:solidFill>
              </a:rPr>
              <a:t>(finding resources before running out of </a:t>
            </a:r>
            <a:r>
              <a:rPr lang="en-US" dirty="0" smtClean="0">
                <a:solidFill>
                  <a:srgbClr val="75765C"/>
                </a:solidFill>
              </a:rPr>
              <a:t>power or </a:t>
            </a:r>
            <a:r>
              <a:rPr lang="en-US" dirty="0">
                <a:solidFill>
                  <a:srgbClr val="75765C"/>
                </a:solidFill>
              </a:rPr>
              <a:t>breaking </a:t>
            </a:r>
            <a:r>
              <a:rPr lang="en-US" dirty="0" smtClean="0">
                <a:solidFill>
                  <a:srgbClr val="75765C"/>
                </a:solidFill>
              </a:rPr>
              <a:t>down)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Operation in a communication and visibility inhibited environment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337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Development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75765C"/>
                </a:solidFill>
              </a:rPr>
              <a:t>StarCraft II Map Editor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Handles g</a:t>
            </a:r>
            <a:r>
              <a:rPr lang="en-US" dirty="0" smtClean="0">
                <a:solidFill>
                  <a:srgbClr val="75765C"/>
                </a:solidFill>
              </a:rPr>
              <a:t>raphics</a:t>
            </a:r>
            <a:r>
              <a:rPr lang="en-US" dirty="0">
                <a:solidFill>
                  <a:srgbClr val="75765C"/>
                </a:solidFill>
              </a:rPr>
              <a:t>, physics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Multi-level terrain </a:t>
            </a:r>
            <a:r>
              <a:rPr lang="en-US" dirty="0" smtClean="0">
                <a:solidFill>
                  <a:srgbClr val="75765C"/>
                </a:solidFill>
              </a:rPr>
              <a:t>height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Custom models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Event handlers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User interfaces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Trial tracking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Scout neural net states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Exploration stats</a:t>
            </a:r>
            <a:endParaRPr lang="en-US" dirty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6073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Environment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Scouts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Home Base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Charging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Central Data Storage</a:t>
            </a:r>
          </a:p>
          <a:p>
            <a:endParaRPr lang="en-US" dirty="0">
              <a:solidFill>
                <a:srgbClr val="75765C"/>
              </a:solidFill>
            </a:endParaRPr>
          </a:p>
          <a:p>
            <a:pPr lvl="1"/>
            <a:endParaRPr lang="en-US" dirty="0">
              <a:solidFill>
                <a:srgbClr val="75765C"/>
              </a:solidFill>
            </a:endParaRPr>
          </a:p>
        </p:txBody>
      </p:sp>
      <p:pic>
        <p:nvPicPr>
          <p:cNvPr id="1028" name="Picture 4" descr="C:\Users\Ben\Desktop\CS 263C\Project\Presentation\Charg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490987"/>
            <a:ext cx="4254499" cy="398601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Ben\Desktop\CS 263C\Project\Presentation\Scout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7072" t="3812" r="13423" b="13853"/>
          <a:stretch/>
        </p:blipFill>
        <p:spPr bwMode="auto">
          <a:xfrm>
            <a:off x="4785360" y="4731267"/>
            <a:ext cx="1920240" cy="164592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4121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Environment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15240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Resources </a:t>
            </a:r>
            <a:r>
              <a:rPr lang="en-US" dirty="0">
                <a:solidFill>
                  <a:srgbClr val="75765C"/>
                </a:solidFill>
              </a:rPr>
              <a:t>and Cues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Gas, Water, </a:t>
            </a:r>
            <a:r>
              <a:rPr lang="en-US" dirty="0" smtClean="0">
                <a:solidFill>
                  <a:srgbClr val="75765C"/>
                </a:solidFill>
              </a:rPr>
              <a:t>Minerals (30 on map spawned randomly)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Cues spawned in proximity of resources (5 / resource)</a:t>
            </a:r>
          </a:p>
          <a:p>
            <a:pPr lvl="1"/>
            <a:r>
              <a:rPr lang="en-US" dirty="0" err="1" smtClean="0">
                <a:solidFill>
                  <a:srgbClr val="75765C"/>
                </a:solidFill>
              </a:rPr>
              <a:t>Distractors</a:t>
            </a:r>
            <a:r>
              <a:rPr lang="en-US" dirty="0" smtClean="0">
                <a:solidFill>
                  <a:srgbClr val="75765C"/>
                </a:solidFill>
              </a:rPr>
              <a:t> spawned randomly away from resources (75)</a:t>
            </a:r>
            <a:endParaRPr lang="en-US" dirty="0" smtClean="0">
              <a:solidFill>
                <a:srgbClr val="75765C"/>
              </a:solidFill>
            </a:endParaRPr>
          </a:p>
          <a:p>
            <a:pPr lvl="1"/>
            <a:endParaRPr lang="en-US" dirty="0">
              <a:solidFill>
                <a:srgbClr val="75765C"/>
              </a:solidFill>
            </a:endParaRPr>
          </a:p>
        </p:txBody>
      </p:sp>
      <p:pic>
        <p:nvPicPr>
          <p:cNvPr id="1029" name="Picture 5" descr="C:\Users\Ben\Desktop\CS 263C\Project\Presentation\Water Resourc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00399"/>
            <a:ext cx="2434918" cy="19790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Ben\Desktop\CS 263C\Project\Presentation\Dead Rock Cu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190574" y="3200397"/>
            <a:ext cx="1851463" cy="177008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Ben\Desktop\CS 263C\Project\Presentation\Gas Cu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950989" y="5204129"/>
            <a:ext cx="1524000" cy="130947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Ben\Desktop\CS 263C\Project\Presentation\Gas Resourc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97622" y="3200397"/>
            <a:ext cx="2030734" cy="19790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:\Users\Ben\Desktop\CS 263C\Project\Presentation\Mineral Cu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218213" y="5204129"/>
            <a:ext cx="1273985" cy="9789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C:\Users\Ben\Desktop\CS 263C\Project\Presentation\Mineral Resourc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16283" y="3200398"/>
            <a:ext cx="1477846" cy="19790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:\Users\Ben\Desktop\CS 263C\Project\Presentation\Water Cue.png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b="15999"/>
          <a:stretch/>
        </p:blipFill>
        <p:spPr bwMode="auto">
          <a:xfrm>
            <a:off x="836459" y="5204129"/>
            <a:ext cx="1676400" cy="160151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Ben\Desktop\CS 263C\Project\Presentation\Dead Tree Cue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278105" y="4998158"/>
            <a:ext cx="1676400" cy="152336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04800" y="3200397"/>
            <a:ext cx="6553200" cy="3605246"/>
          </a:xfrm>
          <a:prstGeom prst="rect">
            <a:avLst/>
          </a:prstGeom>
          <a:noFill/>
          <a:ln cap="rnd">
            <a:solidFill>
              <a:srgbClr val="75BC5C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086600" y="3193469"/>
            <a:ext cx="1955438" cy="3612174"/>
          </a:xfrm>
          <a:prstGeom prst="rect">
            <a:avLst/>
          </a:prstGeom>
          <a:noFill/>
          <a:ln cap="rnd">
            <a:solidFill>
              <a:srgbClr val="FF0000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81100" y="2706747"/>
            <a:ext cx="480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75BC5C"/>
                </a:solidFill>
                <a:latin typeface="Century Gothic" pitchFamily="34" charset="0"/>
              </a:rPr>
              <a:t>Marked Resources (top) and Cues (bottom)</a:t>
            </a:r>
            <a:endParaRPr lang="en-US" sz="1600" b="1" dirty="0">
              <a:solidFill>
                <a:srgbClr val="75BC5C"/>
              </a:solidFill>
              <a:latin typeface="Century Gothic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06704" y="2697678"/>
            <a:ext cx="121920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Century Gothic" pitchFamily="34" charset="0"/>
              </a:rPr>
              <a:t>Distractors</a:t>
            </a:r>
            <a:endParaRPr lang="en-US" sz="1600" b="1" dirty="0">
              <a:solidFill>
                <a:srgbClr val="FF000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8539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Movement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Using two thrusters to </a:t>
            </a:r>
            <a:r>
              <a:rPr lang="en-US" dirty="0" smtClean="0">
                <a:solidFill>
                  <a:srgbClr val="75765C"/>
                </a:solidFill>
              </a:rPr>
              <a:t>hover (velocity = 3m / sec)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Any direction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Sensors</a:t>
            </a:r>
            <a:endParaRPr lang="en-US" dirty="0" smtClean="0">
              <a:solidFill>
                <a:srgbClr val="75765C"/>
              </a:solidFill>
            </a:endParaRP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Vision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360° camera </a:t>
            </a:r>
            <a:r>
              <a:rPr lang="en-US" dirty="0" smtClean="0">
                <a:solidFill>
                  <a:srgbClr val="75765C"/>
                </a:solidFill>
              </a:rPr>
              <a:t>system: 8m vision radius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Communication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Short range radio </a:t>
            </a:r>
            <a:r>
              <a:rPr lang="en-US" dirty="0" smtClean="0">
                <a:solidFill>
                  <a:srgbClr val="75765C"/>
                </a:solidFill>
              </a:rPr>
              <a:t>frequency broadcast and receiver: 8m radius</a:t>
            </a:r>
            <a:endParaRPr lang="en-US" dirty="0" smtClean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0196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Movement Direction</a:t>
            </a:r>
          </a:p>
          <a:p>
            <a:pPr lvl="1"/>
            <a:r>
              <a:rPr lang="en-US" dirty="0">
                <a:solidFill>
                  <a:srgbClr val="75765C"/>
                </a:solidFill>
              </a:rPr>
              <a:t>Random choices </a:t>
            </a:r>
            <a:r>
              <a:rPr lang="en-US" dirty="0" smtClean="0">
                <a:solidFill>
                  <a:srgbClr val="75765C"/>
                </a:solidFill>
              </a:rPr>
              <a:t>(while exploring, 10m / step)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Trend towards learned </a:t>
            </a:r>
            <a:r>
              <a:rPr lang="en-US" dirty="0">
                <a:solidFill>
                  <a:srgbClr val="75765C"/>
                </a:solidFill>
              </a:rPr>
              <a:t>environmental cues</a:t>
            </a:r>
            <a:endParaRPr lang="en-US" dirty="0" smtClean="0">
              <a:solidFill>
                <a:srgbClr val="75765C"/>
              </a:solidFill>
            </a:endParaRP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Search parties move together (in some conditions)</a:t>
            </a:r>
            <a:endParaRPr lang="en-US" dirty="0" smtClean="0">
              <a:solidFill>
                <a:srgbClr val="75765C"/>
              </a:solidFill>
            </a:endParaRPr>
          </a:p>
          <a:p>
            <a:r>
              <a:rPr lang="en-US" dirty="0" smtClean="0">
                <a:solidFill>
                  <a:srgbClr val="75765C"/>
                </a:solidFill>
              </a:rPr>
              <a:t>Resource Marking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Resources discovered </a:t>
            </a:r>
            <a:r>
              <a:rPr lang="en-US" dirty="0" smtClean="0">
                <a:solidFill>
                  <a:srgbClr val="75765C"/>
                </a:solidFill>
              </a:rPr>
              <a:t>visually (within 8m)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Marked with beacon</a:t>
            </a:r>
          </a:p>
          <a:p>
            <a:r>
              <a:rPr lang="en-US" dirty="0" smtClean="0">
                <a:solidFill>
                  <a:srgbClr val="75765C"/>
                </a:solidFill>
              </a:rPr>
              <a:t>Battery Life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Battery has 100 units of charge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Atrophies at a stochastic rate of 2 – 4 units / step</a:t>
            </a:r>
            <a:endParaRPr lang="en-US" dirty="0" smtClean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4843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2">
            <a:lum/>
          </a:blip>
          <a:srcRect/>
          <a:stretch>
            <a:fillRect r="-5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>
                <a:solidFill>
                  <a:srgbClr val="B16136"/>
                </a:solidFill>
                <a:latin typeface="Century Gothic" pitchFamily="34" charset="0"/>
              </a:rPr>
              <a:t>Animat</a:t>
            </a:r>
            <a:r>
              <a:rPr lang="en-US" dirty="0" smtClean="0">
                <a:solidFill>
                  <a:srgbClr val="B16136"/>
                </a:solidFill>
                <a:latin typeface="Century Gothic" pitchFamily="34" charset="0"/>
              </a:rPr>
              <a:t> Design</a:t>
            </a:r>
            <a:endParaRPr lang="en-US" dirty="0">
              <a:solidFill>
                <a:srgbClr val="B16136"/>
              </a:solidFill>
              <a:latin typeface="Century Gothic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75765C"/>
                </a:solidFill>
              </a:rPr>
              <a:t>Brain Structure</a:t>
            </a:r>
          </a:p>
          <a:p>
            <a:pPr lvl="1"/>
            <a:r>
              <a:rPr lang="en-US" dirty="0" smtClean="0">
                <a:solidFill>
                  <a:srgbClr val="75765C"/>
                </a:solidFill>
              </a:rPr>
              <a:t>Neural </a:t>
            </a:r>
            <a:r>
              <a:rPr lang="en-US" dirty="0" smtClean="0">
                <a:solidFill>
                  <a:srgbClr val="75765C"/>
                </a:solidFill>
              </a:rPr>
              <a:t>Net decision making based on: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Adjacent cues (is that cue usually near a resource, and therefore, should I go towards it?)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Current battery life (is my battery life low enough that I need to return to base?)</a:t>
            </a:r>
          </a:p>
          <a:p>
            <a:pPr lvl="2"/>
            <a:r>
              <a:rPr lang="en-US" dirty="0" smtClean="0">
                <a:solidFill>
                  <a:srgbClr val="75765C"/>
                </a:solidFill>
              </a:rPr>
              <a:t>Experimental condition (discussed in depth later)</a:t>
            </a:r>
          </a:p>
          <a:p>
            <a:pPr lvl="3"/>
            <a:r>
              <a:rPr lang="en-US" dirty="0" smtClean="0">
                <a:solidFill>
                  <a:srgbClr val="75765C"/>
                </a:solidFill>
              </a:rPr>
              <a:t>Do I need to mine that resource?</a:t>
            </a:r>
          </a:p>
          <a:p>
            <a:pPr lvl="3"/>
            <a:r>
              <a:rPr lang="en-US" dirty="0" smtClean="0">
                <a:solidFill>
                  <a:srgbClr val="75765C"/>
                </a:solidFill>
              </a:rPr>
              <a:t>Do I need to return to my search party?</a:t>
            </a:r>
            <a:endParaRPr lang="en-US" dirty="0" smtClean="0">
              <a:solidFill>
                <a:srgbClr val="75765C"/>
              </a:solidFill>
            </a:endParaRPr>
          </a:p>
          <a:p>
            <a:pPr lvl="2"/>
            <a:endParaRPr lang="en-US" dirty="0" smtClean="0">
              <a:solidFill>
                <a:srgbClr val="757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71836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674</TotalTime>
  <Words>837</Words>
  <Application>Microsoft Office PowerPoint</Application>
  <PresentationFormat>On-screen Show (4:3)</PresentationFormat>
  <Paragraphs>152</Paragraphs>
  <Slides>20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Project Brave New World</vt:lpstr>
      <vt:lpstr>Overview</vt:lpstr>
      <vt:lpstr>Scenario</vt:lpstr>
      <vt:lpstr>Development</vt:lpstr>
      <vt:lpstr>Environment</vt:lpstr>
      <vt:lpstr>Environment</vt:lpstr>
      <vt:lpstr>Animat Design</vt:lpstr>
      <vt:lpstr>Animat Design</vt:lpstr>
      <vt:lpstr>Animat Design</vt:lpstr>
      <vt:lpstr>Animat Design</vt:lpstr>
      <vt:lpstr>Animat Design</vt:lpstr>
      <vt:lpstr>Completed Development</vt:lpstr>
      <vt:lpstr>Completed Development</vt:lpstr>
      <vt:lpstr>Completed Development</vt:lpstr>
      <vt:lpstr>Experiments</vt:lpstr>
      <vt:lpstr>Results</vt:lpstr>
      <vt:lpstr>Future Directions</vt:lpstr>
      <vt:lpstr>Discussion</vt:lpstr>
      <vt:lpstr>Demo</vt:lpstr>
      <vt:lpstr>Slide 20</vt:lpstr>
    </vt:vector>
  </TitlesOfParts>
  <LinksUpToDate>false</LinksUpToDate>
  <SharedDoc>false</SharedDoc>
  <HyperlinksChanged>false</HyperlinksChanged>
  <AppVersion>12.0256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</dc:creator>
  <cp:lastModifiedBy>Andrew Forney</cp:lastModifiedBy>
  <cp:revision>108</cp:revision>
  <dcterms:created xsi:type="dcterms:W3CDTF">2013-03-12T06:04:17Z</dcterms:created>
  <dcterms:modified xsi:type="dcterms:W3CDTF">2013-03-12T06:40:51Z</dcterms:modified>
</cp:coreProperties>
</file>

<file path=docProps/thumbnail.jpeg>
</file>